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475" r:id="rId2"/>
    <p:sldId id="639" r:id="rId3"/>
    <p:sldId id="566" r:id="rId4"/>
    <p:sldId id="638" r:id="rId5"/>
    <p:sldId id="587" r:id="rId6"/>
    <p:sldId id="585" r:id="rId7"/>
    <p:sldId id="589" r:id="rId8"/>
    <p:sldId id="606" r:id="rId9"/>
    <p:sldId id="599" r:id="rId10"/>
    <p:sldId id="592" r:id="rId11"/>
    <p:sldId id="601" r:id="rId12"/>
    <p:sldId id="600" r:id="rId13"/>
    <p:sldId id="588" r:id="rId14"/>
    <p:sldId id="416" r:id="rId15"/>
    <p:sldId id="507" r:id="rId16"/>
    <p:sldId id="556" r:id="rId17"/>
    <p:sldId id="532" r:id="rId18"/>
    <p:sldId id="465" r:id="rId19"/>
    <p:sldId id="605" r:id="rId20"/>
    <p:sldId id="594" r:id="rId21"/>
    <p:sldId id="612" r:id="rId22"/>
    <p:sldId id="610" r:id="rId23"/>
    <p:sldId id="602" r:id="rId24"/>
    <p:sldId id="608" r:id="rId25"/>
    <p:sldId id="609" r:id="rId26"/>
    <p:sldId id="607" r:id="rId27"/>
    <p:sldId id="590" r:id="rId28"/>
    <p:sldId id="595" r:id="rId29"/>
    <p:sldId id="603" r:id="rId30"/>
    <p:sldId id="613" r:id="rId31"/>
    <p:sldId id="614" r:id="rId32"/>
    <p:sldId id="615" r:id="rId33"/>
    <p:sldId id="597" r:id="rId34"/>
    <p:sldId id="618" r:id="rId35"/>
    <p:sldId id="617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591" r:id="rId45"/>
    <p:sldId id="627" r:id="rId46"/>
    <p:sldId id="629" r:id="rId47"/>
    <p:sldId id="628" r:id="rId48"/>
    <p:sldId id="630" r:id="rId49"/>
    <p:sldId id="632" r:id="rId50"/>
    <p:sldId id="631" r:id="rId51"/>
    <p:sldId id="633" r:id="rId52"/>
    <p:sldId id="634" r:id="rId53"/>
    <p:sldId id="635" r:id="rId54"/>
    <p:sldId id="636" r:id="rId55"/>
    <p:sldId id="637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BC3203B-2777-8740-8E6D-84B1098936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2DFCC-9C42-9D47-93A4-A33961051E8A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30722" name="Rectangle 1026">
            <a:extLst>
              <a:ext uri="{FF2B5EF4-FFF2-40B4-BE49-F238E27FC236}">
                <a16:creationId xmlns:a16="http://schemas.microsoft.com/office/drawing/2014/main" id="{8AB6BB10-38D8-AD43-9062-182C7C30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1027">
            <a:extLst>
              <a:ext uri="{FF2B5EF4-FFF2-40B4-BE49-F238E27FC236}">
                <a16:creationId xmlns:a16="http://schemas.microsoft.com/office/drawing/2014/main" id="{AC23BDBC-8D1A-5A4F-9FD5-43D70022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1884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D62B5F25-CB22-A448-BF80-74816E0DA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2ADD15-D960-5846-BA07-5F22C61C786E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13AFB0EF-F70E-2D40-AC25-8E5C1F8ED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06C303C4-38BB-4B47-BC53-2A7CF05A8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8433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621D8D8D-2DA0-334A-A7CE-D0909293A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Summer School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1EF01-DEBC-1D41-8988-719B73F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Day 0: R bootcamp</a:t>
            </a:r>
          </a:p>
          <a:p>
            <a:pPr>
              <a:defRPr/>
            </a:pPr>
            <a:r>
              <a:rPr lang="en-US" dirty="0"/>
              <a:t>Day 1: Workflow, Google App Engine</a:t>
            </a:r>
          </a:p>
          <a:p>
            <a:pPr>
              <a:defRPr/>
            </a:pPr>
            <a:r>
              <a:rPr lang="en-US" dirty="0"/>
              <a:t>Day 2: Online Experiments</a:t>
            </a:r>
          </a:p>
          <a:p>
            <a:pPr>
              <a:defRPr/>
            </a:pPr>
            <a:r>
              <a:rPr lang="en-US" dirty="0"/>
              <a:t>Day 3: Data wrangling, visualization</a:t>
            </a:r>
          </a:p>
          <a:p>
            <a:pPr>
              <a:defRPr/>
            </a:pPr>
            <a:r>
              <a:rPr lang="en-US" dirty="0"/>
              <a:t>Day 4: Statistics, Probabilistic models</a:t>
            </a:r>
          </a:p>
          <a:p>
            <a:pPr>
              <a:defRPr/>
            </a:pPr>
            <a:r>
              <a:rPr lang="en-US" dirty="0"/>
              <a:t>Day 5: Experience sampling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720523"/>
            <a:ext cx="4486950" cy="313763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40930-3376-304A-AD51-949F054D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4057645"/>
            <a:ext cx="7924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dirty="0"/>
              <a:t>ANOVA for 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C3D-949C-5547-9A19-74C14357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BA2DC-F61C-B34B-A7E6-6B8E6DF8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BD106-236C-5B4B-8909-5B5BD400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D82FA-A610-E047-A71C-0B97B2026852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B3503-DA56-9446-8578-AB753E6E9B22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856B1-2719-A44E-9FEF-AD777A52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2597"/>
            <a:ext cx="9144000" cy="320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0C2D5-310E-5C40-AC94-86BF8870D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70775"/>
            <a:ext cx="3584944" cy="786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5D5B83-3D81-8A4A-A057-A1ED4F640925}"/>
              </a:ext>
            </a:extLst>
          </p:cNvPr>
          <p:cNvSpPr/>
          <p:nvPr/>
        </p:nvSpPr>
        <p:spPr bwMode="auto">
          <a:xfrm>
            <a:off x="5309042" y="5638800"/>
            <a:ext cx="1320357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AC82-48DC-5B4D-BDB0-F61BE49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Least squares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15E66-9D48-3548-85B6-BE14FAC9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699"/>
            <a:ext cx="8458200" cy="544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FB05A-7180-CF46-AB76-3F7A6C4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121400"/>
            <a:ext cx="18288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C5992-CBF9-174B-9448-C2C470D7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46800"/>
            <a:ext cx="1155700" cy="71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1CF9-A06B-2E49-A6EA-D33C71AC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0079CEB-90F2-1E49-8FB3-80CF7E5D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871EEA2F-839B-CF49-94FC-6637585DF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9699" name="Text Box 6">
            <a:extLst>
              <a:ext uri="{FF2B5EF4-FFF2-40B4-BE49-F238E27FC236}">
                <a16:creationId xmlns:a16="http://schemas.microsoft.com/office/drawing/2014/main" id="{5F46AF57-F2AC-5A4E-837B-972CC323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29700" name="Line 7">
            <a:extLst>
              <a:ext uri="{FF2B5EF4-FFF2-40B4-BE49-F238E27FC236}">
                <a16:creationId xmlns:a16="http://schemas.microsoft.com/office/drawing/2014/main" id="{A957EF11-248F-D646-9FB4-03A2EAEED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9">
            <a:extLst>
              <a:ext uri="{FF2B5EF4-FFF2-40B4-BE49-F238E27FC236}">
                <a16:creationId xmlns:a16="http://schemas.microsoft.com/office/drawing/2014/main" id="{CD43F9B8-2410-1E42-8936-32858E310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02" name="Group 10">
            <a:extLst>
              <a:ext uri="{FF2B5EF4-FFF2-40B4-BE49-F238E27FC236}">
                <a16:creationId xmlns:a16="http://schemas.microsoft.com/office/drawing/2014/main" id="{4F2473AF-9C15-4648-AE0D-882987AB5149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C63B660B-32B9-8644-848B-969619FF8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96667773-42E5-EA46-AB3A-CD8FB2DA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3" name="Text Box 13">
            <a:extLst>
              <a:ext uri="{FF2B5EF4-FFF2-40B4-BE49-F238E27FC236}">
                <a16:creationId xmlns:a16="http://schemas.microsoft.com/office/drawing/2014/main" id="{D311F0B6-8B87-B042-9732-03713B7B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n-AU" altLang="en-US"/>
              <a:t>=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sp>
        <p:nvSpPr>
          <p:cNvPr id="29704" name="Rectangle 1">
            <a:extLst>
              <a:ext uri="{FF2B5EF4-FFF2-40B4-BE49-F238E27FC236}">
                <a16:creationId xmlns:a16="http://schemas.microsoft.com/office/drawing/2014/main" id="{D079D403-5336-EF4F-9004-5B1AE3E62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6172200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P(d)</a:t>
            </a:r>
          </a:p>
        </p:txBody>
      </p:sp>
      <p:cxnSp>
        <p:nvCxnSpPr>
          <p:cNvPr id="29705" name="Straight Connector 3">
            <a:extLst>
              <a:ext uri="{FF2B5EF4-FFF2-40B4-BE49-F238E27FC236}">
                <a16:creationId xmlns:a16="http://schemas.microsoft.com/office/drawing/2014/main" id="{DB9C57CC-2515-2641-9409-1E4FE91D9D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6200" y="6096000"/>
            <a:ext cx="1905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6" name="Text Box 8">
            <a:extLst>
              <a:ext uri="{FF2B5EF4-FFF2-40B4-BE49-F238E27FC236}">
                <a16:creationId xmlns:a16="http://schemas.microsoft.com/office/drawing/2014/main" id="{4DC1463B-FC74-F142-8537-81116B63F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9B14B-2DC6-BA44-8150-6EA99BED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B81F873-C695-6D4C-8D6A-7A3CEDBE6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7E2432A0-FD72-F240-8911-6CE4565E6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31747" name="Text Box 6">
            <a:extLst>
              <a:ext uri="{FF2B5EF4-FFF2-40B4-BE49-F238E27FC236}">
                <a16:creationId xmlns:a16="http://schemas.microsoft.com/office/drawing/2014/main" id="{281D6075-CCE9-F449-85BD-AB52E406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31748" name="Line 7">
            <a:extLst>
              <a:ext uri="{FF2B5EF4-FFF2-40B4-BE49-F238E27FC236}">
                <a16:creationId xmlns:a16="http://schemas.microsoft.com/office/drawing/2014/main" id="{7008B5CC-2061-7A43-8EEE-43DF427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Text Box 8">
            <a:extLst>
              <a:ext uri="{FF2B5EF4-FFF2-40B4-BE49-F238E27FC236}">
                <a16:creationId xmlns:a16="http://schemas.microsoft.com/office/drawing/2014/main" id="{90D14EB0-3FD4-744D-9D3E-BD93E7CB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31750" name="Line 9">
            <a:extLst>
              <a:ext uri="{FF2B5EF4-FFF2-40B4-BE49-F238E27FC236}">
                <a16:creationId xmlns:a16="http://schemas.microsoft.com/office/drawing/2014/main" id="{722C3B6B-D096-2047-B32A-B8D558EDC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1" name="Group 10">
            <a:extLst>
              <a:ext uri="{FF2B5EF4-FFF2-40B4-BE49-F238E27FC236}">
                <a16:creationId xmlns:a16="http://schemas.microsoft.com/office/drawing/2014/main" id="{9055752B-320F-6847-B039-7BE83AE26E7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31753" name="Text Box 11">
              <a:extLst>
                <a:ext uri="{FF2B5EF4-FFF2-40B4-BE49-F238E27FC236}">
                  <a16:creationId xmlns:a16="http://schemas.microsoft.com/office/drawing/2014/main" id="{016B650C-82E2-FC4A-A598-CF170E456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31754" name="Line 12">
              <a:extLst>
                <a:ext uri="{FF2B5EF4-FFF2-40B4-BE49-F238E27FC236}">
                  <a16:creationId xmlns:a16="http://schemas.microsoft.com/office/drawing/2014/main" id="{A2626F37-613D-7B4F-81EC-1B4B8F439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Text Box 13">
            <a:extLst>
              <a:ext uri="{FF2B5EF4-FFF2-40B4-BE49-F238E27FC236}">
                <a16:creationId xmlns:a16="http://schemas.microsoft.com/office/drawing/2014/main" id="{2270E9F1-515A-7E44-B77F-C2DE6899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F2E46-AA8E-E14F-AA9E-5A361508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E5D6FD-A18D-EC40-AA03-A323F0B52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Specifying prior and likelihood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E8BC4B7-3315-274C-84EC-6A983EC9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F9AE8-3640-B244-A6E1-9C30C6C2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>
            <a:extLst>
              <a:ext uri="{FF2B5EF4-FFF2-40B4-BE49-F238E27FC236}">
                <a16:creationId xmlns:a16="http://schemas.microsoft.com/office/drawing/2014/main" id="{5D96F464-D72B-3A4A-89A3-A4FA62A2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742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5">
            <a:extLst>
              <a:ext uri="{FF2B5EF4-FFF2-40B4-BE49-F238E27FC236}">
                <a16:creationId xmlns:a16="http://schemas.microsoft.com/office/drawing/2014/main" id="{4A84C976-5E4D-0643-B0AD-3A2B5D9A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34819" name="TextBox 8">
            <a:extLst>
              <a:ext uri="{FF2B5EF4-FFF2-40B4-BE49-F238E27FC236}">
                <a16:creationId xmlns:a16="http://schemas.microsoft.com/office/drawing/2014/main" id="{A0CF257D-F656-974F-B982-FD9E3DAEC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9972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likelihood</a:t>
            </a:r>
          </a:p>
        </p:txBody>
      </p:sp>
      <p:sp>
        <p:nvSpPr>
          <p:cNvPr id="34820" name="TextBox 9">
            <a:extLst>
              <a:ext uri="{FF2B5EF4-FFF2-40B4-BE49-F238E27FC236}">
                <a16:creationId xmlns:a16="http://schemas.microsoft.com/office/drawing/2014/main" id="{1FFAE0D5-3DC9-AB4C-B5DD-36C4540D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2578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59971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09DA88D-F0B1-884C-AECE-0B3C3D73E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Exercise: Coughing patient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B70C3DC-59C1-EA48-B9C5-81B41C7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6E3F-8A6F-5E49-96F8-E76BC3FA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1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337-D43C-8E40-9034-70CB8A9C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2CF1-B78C-1F46-957D-F6CB0525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distinct applications: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Data analysis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cognitive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46EB-CFC5-7C42-9D41-917FA35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9B0D-DBED-FA4C-8E70-5FA12AA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and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1F72-0305-FC43-A9D6-35A0A85E0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Please install the lme4, brms, </a:t>
            </a:r>
            <a:r>
              <a:rPr lang="en-AU" dirty="0" err="1"/>
              <a:t>tidybayes</a:t>
            </a:r>
            <a:r>
              <a:rPr lang="en-AU" dirty="0"/>
              <a:t> and </a:t>
            </a:r>
            <a:r>
              <a:rPr lang="en-AU" dirty="0" err="1"/>
              <a:t>BayesFactor</a:t>
            </a:r>
            <a:r>
              <a:rPr lang="en-AU" dirty="0"/>
              <a:t> packages in R, along with JAGS (see link on resources page of website)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C849-0572-EF4E-93B4-8EEB6119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981200"/>
            <a:ext cx="4152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2E4BB-9D9A-CD4D-9922-D04C3A3E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832100"/>
            <a:ext cx="7708900" cy="78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108E6-F8E5-B348-9D44-24E8F4753680}"/>
              </a:ext>
            </a:extLst>
          </p:cNvPr>
          <p:cNvSpPr txBox="1"/>
          <p:nvPr/>
        </p:nvSpPr>
        <p:spPr>
          <a:xfrm>
            <a:off x="112922" y="2095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9F3A-4565-D742-97A0-D28FD1361720}"/>
              </a:ext>
            </a:extLst>
          </p:cNvPr>
          <p:cNvSpPr txBox="1"/>
          <p:nvPr/>
        </p:nvSpPr>
        <p:spPr>
          <a:xfrm>
            <a:off x="76200" y="2943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2649-EF80-0043-809B-E7839108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661007"/>
            <a:ext cx="2438400" cy="8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0D63A-F1F7-8B4B-9D6F-A483B4F3562D}"/>
              </a:ext>
            </a:extLst>
          </p:cNvPr>
          <p:cNvSpPr txBox="1"/>
          <p:nvPr/>
        </p:nvSpPr>
        <p:spPr>
          <a:xfrm>
            <a:off x="76200" y="3853531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Both models assume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F74EB-42D4-A84B-849E-921607DC7C01}"/>
              </a:ext>
            </a:extLst>
          </p:cNvPr>
          <p:cNvSpPr txBox="1"/>
          <p:nvPr/>
        </p:nvSpPr>
        <p:spPr>
          <a:xfrm>
            <a:off x="89896" y="5047043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Fitting </a:t>
            </a:r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/>
              <a:t>: compute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DA2EA-5DA1-F64B-9A31-E94B87D2E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953000"/>
            <a:ext cx="34163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F99E4-A58F-C046-807C-E46602CD2654}"/>
              </a:ext>
            </a:extLst>
          </p:cNvPr>
          <p:cNvSpPr txBox="1"/>
          <p:nvPr/>
        </p:nvSpPr>
        <p:spPr>
          <a:xfrm>
            <a:off x="1993900" y="5815123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i="1" dirty="0"/>
              <a:t>D</a:t>
            </a:r>
            <a:r>
              <a:rPr lang="en-US" sz="3200" dirty="0"/>
              <a:t> is the observed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24C8DD-83C2-CB4C-B279-2B5D7612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1586119"/>
            <a:ext cx="1667508" cy="1111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DC925-029D-AC4D-8FDA-4768AEA2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496508"/>
            <a:ext cx="416942" cy="402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CAA96A-3A2C-1349-895C-76950BFCF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2510837"/>
            <a:ext cx="380999" cy="402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3864F-68E8-704F-9E36-60E84EFFA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1295400"/>
            <a:ext cx="319282" cy="301037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F1D51AF0-013D-5841-9035-5BF04153E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1903819"/>
            <a:ext cx="1265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87E3D797-1171-AB45-BC3F-E9678A8A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3834825"/>
            <a:ext cx="2092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2F3F688-D4B3-614D-B149-6AE07B9B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26" y="5676287"/>
            <a:ext cx="2473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CD8783-E8B5-5D47-8A23-CD789BAC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3549517"/>
            <a:ext cx="1667508" cy="11116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CE76A5-D410-0941-8E97-831EDA6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459906"/>
            <a:ext cx="416942" cy="402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37EC3E-B272-4448-BCE6-F3D33B20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4474235"/>
            <a:ext cx="380999" cy="402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F6258B-6315-1947-B632-AC5D95A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3258798"/>
            <a:ext cx="319282" cy="3010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1815F7-638D-EF41-BAE2-C4B8408E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5530717"/>
            <a:ext cx="1667508" cy="1111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A98827-9277-1C48-8A89-01FCB812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441106"/>
            <a:ext cx="416942" cy="4025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57710B-5AD6-094D-AF83-65E673E8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6455435"/>
            <a:ext cx="380999" cy="402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F9E4A0-8190-7444-80CC-EE6987E2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5239998"/>
            <a:ext cx="319282" cy="3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DF026E-57F6-D54A-A4A2-C82ED26DBBE7}"/>
              </a:ext>
            </a:extLst>
          </p:cNvPr>
          <p:cNvSpPr/>
          <p:nvPr/>
        </p:nvSpPr>
        <p:spPr bwMode="auto">
          <a:xfrm>
            <a:off x="6415074" y="800100"/>
            <a:ext cx="2195525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8DE84-F03B-014E-A6FB-881AB899E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4490921"/>
            <a:ext cx="6927936" cy="1081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A07C1-2DB0-8441-92E4-E187BB401A82}"/>
              </a:ext>
            </a:extLst>
          </p:cNvPr>
          <p:cNvSpPr txBox="1"/>
          <p:nvPr/>
        </p:nvSpPr>
        <p:spPr>
          <a:xfrm>
            <a:off x="457200" y="473904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Assume</a:t>
            </a:r>
          </a:p>
        </p:txBody>
      </p:sp>
    </p:spTree>
    <p:extLst>
      <p:ext uri="{BB962C8B-B14F-4D97-AF65-F5344CB8AC3E}">
        <p14:creationId xmlns:p14="http://schemas.microsoft.com/office/powerpoint/2010/main" val="25743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49530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11DCF-76CC-4844-BD6B-736555ED3959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60198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297A-A499-524B-8F08-9E9C34B009D5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5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D71636-8DB5-B349-9BD6-E2D00B13A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687379"/>
            <a:ext cx="6350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1BDBA-283D-A24D-8774-11710114A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643" y="2555149"/>
            <a:ext cx="1442663" cy="72133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FE00BF28-5646-B042-8212-927D524AE65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194262" y="4070062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2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4E5BA-096E-2140-8309-1FB4998E41F8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9D03F-5F4D-304B-A0E7-F44FD9674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0108" y="1752600"/>
            <a:ext cx="423116" cy="3989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617CAE-55FA-C649-A655-D37AC99AABB8}"/>
              </a:ext>
            </a:extLst>
          </p:cNvPr>
          <p:cNvCxnSpPr>
            <a:cxnSpLocks/>
          </p:cNvCxnSpPr>
          <p:nvPr/>
        </p:nvCxnSpPr>
        <p:spPr bwMode="auto">
          <a:xfrm>
            <a:off x="83058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225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5C72F46-4D10-C448-B516-22B02482483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701756" y="5270213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6619-92FD-BC4C-BB2F-A33CC0B01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6"/>
          <a:stretch/>
        </p:blipFill>
        <p:spPr>
          <a:xfrm>
            <a:off x="1008194" y="5021633"/>
            <a:ext cx="2123861" cy="1808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C3B042-1F35-1F49-939E-263F5908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81" y="5021633"/>
            <a:ext cx="2233790" cy="180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16AC0-EC12-DB4D-BF49-8178B4B33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180" y="4211990"/>
            <a:ext cx="2017051" cy="2646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2839FF-6D92-5548-B21C-169E262A08FE}"/>
              </a:ext>
            </a:extLst>
          </p:cNvPr>
          <p:cNvSpPr/>
          <p:nvPr/>
        </p:nvSpPr>
        <p:spPr bwMode="auto">
          <a:xfrm>
            <a:off x="43810" y="78687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1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Markov-Chain Monte Carlo (MCMC)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4AA2-BB8E-D54D-BD78-342A8721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5922220" cy="340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8890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85027-98CE-FF4A-93AB-55E78080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D5F2-33DC-8F41-9DA5-F8A91ECA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A682-1E10-5548-A837-8ABF1F68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08525"/>
          </a:xfrm>
        </p:spPr>
        <p:txBody>
          <a:bodyPr/>
          <a:lstStyle/>
          <a:p>
            <a:r>
              <a:rPr lang="en-US" dirty="0"/>
              <a:t>Least-squares: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Bayesian: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A3264-5E3E-1044-B2CB-AF88EF71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24000"/>
            <a:ext cx="75438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81099-3D15-9A44-AB59-2D7F996E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584700"/>
            <a:ext cx="75184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16994-0A32-0543-81ED-680B8176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09" y="3982357"/>
            <a:ext cx="904126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F975B-822E-C745-BC0A-91462C10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109" y="1059769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F4231-57B0-434B-A975-3A27CFD5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74790"/>
            <a:ext cx="3797300" cy="1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CB6DEEB-52F6-DA44-94F3-153FC6BF9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Announcements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23A6D9B-C151-324A-AEE5-9C377F7D1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78FB3-BE01-8E49-8169-9BA9CADD4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207" y="3200400"/>
            <a:ext cx="24765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9A3FC-2BE4-114D-93D9-3381FEC0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37" y="5032586"/>
            <a:ext cx="9144000" cy="9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685DD-CC6D-4B4E-A915-859570C8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0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D31CA-7B2E-9C43-9E7E-000C8A01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950431"/>
            <a:ext cx="7574280" cy="67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FECD1-E229-A142-9804-7699F0A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511300"/>
            <a:ext cx="41529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5FAAE-8FB1-F147-B3D4-E7F06E4E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413000"/>
            <a:ext cx="7708900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0EC2-B66D-9B41-9E6F-F5B1698E2F60}"/>
              </a:ext>
            </a:extLst>
          </p:cNvPr>
          <p:cNvSpPr txBox="1"/>
          <p:nvPr/>
        </p:nvSpPr>
        <p:spPr>
          <a:xfrm>
            <a:off x="112922" y="16764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7F9CA-B069-CE4E-9EDF-3C6BAFDCD0A6}"/>
              </a:ext>
            </a:extLst>
          </p:cNvPr>
          <p:cNvSpPr txBox="1"/>
          <p:nvPr/>
        </p:nvSpPr>
        <p:spPr>
          <a:xfrm>
            <a:off x="76200" y="25247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0988E1-8414-CC4C-A9C8-F9040A278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352800"/>
            <a:ext cx="6718300" cy="2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7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CA1F-4F91-F848-8349-F3227B68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428271"/>
            <a:ext cx="7435850" cy="52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9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2659-416D-E746-8BDD-80E90C80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2057400"/>
            <a:ext cx="9144000" cy="21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6256D-A24F-2044-8B1D-2F6A6C67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79583"/>
            <a:ext cx="47371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C603E-FFC6-C548-BA97-E79ED9EB3FF8}"/>
              </a:ext>
            </a:extLst>
          </p:cNvPr>
          <p:cNvSpPr txBox="1"/>
          <p:nvPr/>
        </p:nvSpPr>
        <p:spPr>
          <a:xfrm>
            <a:off x="46075" y="1333352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mod3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4D412-AF7D-4245-99D5-4466241AB212}"/>
              </a:ext>
            </a:extLst>
          </p:cNvPr>
          <p:cNvSpPr txBox="1"/>
          <p:nvPr/>
        </p:nvSpPr>
        <p:spPr>
          <a:xfrm>
            <a:off x="197864" y="482038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selection:</a:t>
            </a:r>
          </a:p>
        </p:txBody>
      </p:sp>
    </p:spTree>
    <p:extLst>
      <p:ext uri="{BB962C8B-B14F-4D97-AF65-F5344CB8AC3E}">
        <p14:creationId xmlns:p14="http://schemas.microsoft.com/office/powerpoint/2010/main" val="31811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590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698972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695672"/>
            <a:ext cx="4457700" cy="97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013977-2E9B-1142-8BF3-1674261BD1CA}"/>
              </a:ext>
            </a:extLst>
          </p:cNvPr>
          <p:cNvSpPr txBox="1"/>
          <p:nvPr/>
        </p:nvSpPr>
        <p:spPr>
          <a:xfrm>
            <a:off x="228598" y="1244025"/>
            <a:ext cx="617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model with parameters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612EF-A4C5-EC4F-9449-8638C855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20" y="1216557"/>
            <a:ext cx="487680" cy="592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9050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036" y="19140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28922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3841608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467687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5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7620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5199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514600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628872"/>
            <a:ext cx="4457700" cy="97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382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36" y="8472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18254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2657236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357098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E9B8D-1A02-2841-BAB2-0225F32F20A7}"/>
              </a:ext>
            </a:extLst>
          </p:cNvPr>
          <p:cNvSpPr txBox="1"/>
          <p:nvPr/>
        </p:nvSpPr>
        <p:spPr>
          <a:xfrm>
            <a:off x="304800" y="4724400"/>
            <a:ext cx="8686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Important points:</a:t>
            </a:r>
          </a:p>
          <a:p>
            <a:r>
              <a:rPr lang="en-US" sz="3200" dirty="0"/>
              <a:t>	- lower is better</a:t>
            </a:r>
          </a:p>
          <a:p>
            <a:r>
              <a:rPr lang="en-US" sz="3200" dirty="0"/>
              <a:t>	- both penalize model complexity</a:t>
            </a:r>
            <a:br>
              <a:rPr lang="en-US" sz="3200" dirty="0"/>
            </a:br>
            <a:r>
              <a:rPr lang="en-US" sz="3200" dirty="0"/>
              <a:t>	 (BIC has heavier penalty)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1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5DDCC-75DA-0040-9A8D-8C10C266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7400"/>
            <a:ext cx="38481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CE78-CE56-E148-92F1-2DC1C5D9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2" y="762000"/>
            <a:ext cx="4064000" cy="2895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0E9D8-B468-7D4C-A518-2B7D710EE1A9}"/>
              </a:ext>
            </a:extLst>
          </p:cNvPr>
          <p:cNvSpPr txBox="1">
            <a:spLocks/>
          </p:cNvSpPr>
          <p:nvPr/>
        </p:nvSpPr>
        <p:spPr bwMode="auto">
          <a:xfrm>
            <a:off x="-76200" y="-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000" kern="0"/>
              <a:t>Model comparison with AIC and BIC</a:t>
            </a:r>
            <a:endParaRPr lang="en-US" sz="40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7945A-4706-BE48-A8ED-3188280C466F}"/>
              </a:ext>
            </a:extLst>
          </p:cNvPr>
          <p:cNvSpPr/>
          <p:nvPr/>
        </p:nvSpPr>
        <p:spPr bwMode="auto">
          <a:xfrm>
            <a:off x="2286000" y="28194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826CF-A7D9-8640-A7AA-D700104CEDDA}"/>
              </a:ext>
            </a:extLst>
          </p:cNvPr>
          <p:cNvSpPr/>
          <p:nvPr/>
        </p:nvSpPr>
        <p:spPr bwMode="auto">
          <a:xfrm>
            <a:off x="6858000" y="27432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C7729-3F1D-3440-963C-78002FEB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733800"/>
            <a:ext cx="4450909" cy="3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0751-6658-DE41-B1DD-7A49C2D4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ACCA-F6C1-2142-AFA8-EFCE504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ANOVA models used to be the go-to approach in psychology, but the field is shifting to mixed-effects models.</a:t>
            </a:r>
          </a:p>
          <a:p>
            <a:endParaRPr lang="en-US" dirty="0"/>
          </a:p>
          <a:p>
            <a:r>
              <a:rPr lang="en-US" dirty="0"/>
              <a:t>Advantages of mixed-effects models:</a:t>
            </a:r>
          </a:p>
          <a:p>
            <a:pPr lvl="1"/>
            <a:r>
              <a:rPr lang="en-US" dirty="0"/>
              <a:t>extend naturally to complex situations (e.g. cases with nested structure, factors that overlap in complex ways)</a:t>
            </a:r>
          </a:p>
          <a:p>
            <a:pPr lvl="1"/>
            <a:r>
              <a:rPr lang="en-US" dirty="0"/>
              <a:t>deal well with missing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3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CE7-50D8-7043-AFE0-3732CC8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Sleep study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5EE7-A493-E743-B76D-0EE53BCE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29200"/>
            <a:ext cx="43180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E548-5936-C846-A1C9-756A0DC8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6553200" cy="35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2E5C-678E-EF4D-8360-F5D0A38F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39102-EF45-AA4E-971E-5B45BC1C1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your copy of the </a:t>
            </a:r>
            <a:r>
              <a:rPr lang="en-US" dirty="0">
                <a:latin typeface="Courier" pitchFamily="2" charset="0"/>
              </a:rPr>
              <a:t>chdss2019_content </a:t>
            </a:r>
            <a:r>
              <a:rPr lang="en-US" dirty="0"/>
              <a:t>repository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(type git pull at the terminal when working directory is Desktop/chdss2019_content)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</a:t>
            </a:r>
            <a:r>
              <a:rPr lang="en-AU" dirty="0">
                <a:latin typeface="Courier" pitchFamily="2" charset="0"/>
              </a:rPr>
              <a:t>chdss2019_content.Rproj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4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Fixed intercept, 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3ADB2-EEFA-DB40-AF7C-77E79D09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6" y="2297158"/>
            <a:ext cx="7217144" cy="44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4EBB9-34C4-DB47-A44D-A0421553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694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8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167C5-2427-3D4E-ADA6-4910A27F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572"/>
            <a:ext cx="7303783" cy="453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ACD01-A6A2-D847-BF7B-2BFC994C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325527"/>
            <a:ext cx="8985891" cy="5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slope per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2B38-2A3D-C742-9914-0989EAE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1349"/>
            <a:ext cx="6172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23710-56C2-FC43-BDCF-9D5E60A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5550"/>
            <a:ext cx="7188200" cy="44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152400"/>
            <a:ext cx="9829800" cy="1143000"/>
          </a:xfrm>
        </p:spPr>
        <p:txBody>
          <a:bodyPr/>
          <a:lstStyle/>
          <a:p>
            <a:r>
              <a:rPr lang="en-US" dirty="0"/>
              <a:t>Random slope +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83AF2-F948-454C-9F47-834C27A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71600"/>
            <a:ext cx="61976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4CF73-2933-4843-AEC8-C6DFFB78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3182"/>
            <a:ext cx="7162800" cy="45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51F7-A74E-B142-8145-A590EB06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3D426-2895-FD42-824B-E56FBD76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6" y="762000"/>
            <a:ext cx="7848600" cy="5013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06272-CCC7-7248-B22E-D3A8BA0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13" y="6254331"/>
            <a:ext cx="2725657" cy="6036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6C5C5-6B6B-1B48-B5D3-960F76D0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6" y="5693707"/>
            <a:ext cx="1353682" cy="557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DB8B9E-62E2-6642-8933-308D656A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6248400"/>
            <a:ext cx="3192128" cy="530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86276-FF17-E040-8968-6F0342BF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132" y="5734825"/>
            <a:ext cx="3060700" cy="4866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4E545-79A8-DC42-BFBD-659C0BE51827}"/>
              </a:ext>
            </a:extLst>
          </p:cNvPr>
          <p:cNvCxnSpPr/>
          <p:nvPr/>
        </p:nvCxnSpPr>
        <p:spPr bwMode="auto">
          <a:xfrm flipV="1">
            <a:off x="3429000" y="5775242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EB2BC-8B87-FD4B-8472-7E4FE4B27734}"/>
              </a:ext>
            </a:extLst>
          </p:cNvPr>
          <p:cNvCxnSpPr/>
          <p:nvPr/>
        </p:nvCxnSpPr>
        <p:spPr bwMode="auto">
          <a:xfrm flipV="1">
            <a:off x="7391400" y="5734825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3433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4A4C-B65C-284A-A669-DFDE233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DED-40AF-B740-8329-AF73CDBD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modestframes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F5C5-C4BF-474E-80C7-6474E178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4400"/>
            <a:ext cx="55118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07834-C990-5041-A524-EB72B1AB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43" y="2735676"/>
            <a:ext cx="5880100" cy="4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3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8EE30-DA44-4549-BD1F-F3F2BAFF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181600" cy="3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2AE6E-EA59-D048-8EDC-58933440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0069"/>
            <a:ext cx="9144000" cy="67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A7A4E-CA26-9743-B6D6-F6A9E142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87"/>
          <a:stretch/>
        </p:blipFill>
        <p:spPr>
          <a:xfrm>
            <a:off x="-15949" y="4919909"/>
            <a:ext cx="8859128" cy="1176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35885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(modest1, modest2, modest3)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209800" y="5715000"/>
            <a:ext cx="9144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28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9200"/>
            <a:ext cx="46355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8557-1A1C-0643-BBCB-BA65F669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1" y="1981201"/>
            <a:ext cx="6901669" cy="48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3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43000"/>
            <a:ext cx="46355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66B34-14C0-6747-BAF4-4BA84A48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838200" y="1700554"/>
            <a:ext cx="7467600" cy="51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767C-2FF9-3149-83D3-0CF4727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50F97F-284A-DC44-A8F1-560DB860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8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some statistical concepts, including Bayesian approaches and mixed effects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towards a statistical analysis </a:t>
            </a:r>
            <a:br>
              <a:rPr lang="en-US" dirty="0"/>
            </a:br>
            <a:r>
              <a:rPr lang="en-US" dirty="0"/>
              <a:t>of the sampling</a:t>
            </a:r>
            <a:br>
              <a:rPr lang="en-US" dirty="0"/>
            </a:br>
            <a:r>
              <a:rPr lang="en-US" dirty="0"/>
              <a:t>frames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4DC23-4DFA-5649-AA24-62E4151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088758"/>
            <a:ext cx="52940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7900"/>
            <a:ext cx="4635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932D-1C9A-C346-A5B9-8066C6E2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8409"/>
            <a:ext cx="7247681" cy="4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C1331-AE99-654A-87FB-17E9D0ED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5700"/>
            <a:ext cx="7226300" cy="234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5CD38-9105-2548-93D9-0BA03C89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2181"/>
            <a:ext cx="6642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2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D5A53C-E2D7-FD4A-9B02-284888FB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231223"/>
            <a:ext cx="9144000" cy="101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40341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(linframes1, linframes2)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590800" y="5765582"/>
            <a:ext cx="688694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845BD-15CE-8D47-9802-03823FC8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641"/>
            <a:ext cx="9144000" cy="34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1B53-BBB3-6845-A496-44BB9E6A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411"/>
            <a:ext cx="5943600" cy="384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E2A797-9D7B-B54C-9499-96FF7A69928A}"/>
              </a:ext>
            </a:extLst>
          </p:cNvPr>
          <p:cNvSpPr txBox="1"/>
          <p:nvPr/>
        </p:nvSpPr>
        <p:spPr>
          <a:xfrm>
            <a:off x="-23037" y="1204481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19D59-3260-D441-A20B-942D10FA7FBD}"/>
              </a:ext>
            </a:extLst>
          </p:cNvPr>
          <p:cNvSpPr txBox="1"/>
          <p:nvPr/>
        </p:nvSpPr>
        <p:spPr>
          <a:xfrm>
            <a:off x="0" y="22815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linframes2</a:t>
            </a:r>
            <a:r>
              <a:rPr lang="en-US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2269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DF7-B6FB-9341-A633-DB94CF3E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37539"/>
            <a:ext cx="8229600" cy="57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1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01B0-D00D-3E4F-A6C3-C74CBEB0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dirty="0"/>
              <a:t>Generalized linear mixed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21A0-2BB3-DF47-A667-C65F38EC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887"/>
            <a:ext cx="9144000" cy="99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0CDA9-1F7E-7B42-8538-CE22162A9356}"/>
              </a:ext>
            </a:extLst>
          </p:cNvPr>
          <p:cNvSpPr txBox="1"/>
          <p:nvPr/>
        </p:nvSpPr>
        <p:spPr>
          <a:xfrm>
            <a:off x="76200" y="1371600"/>
            <a:ext cx="920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</a:t>
            </a:r>
            <a:r>
              <a:rPr lang="en-US" sz="2800" dirty="0">
                <a:latin typeface="Courier" pitchFamily="2" charset="0"/>
              </a:rPr>
              <a:t>response</a:t>
            </a:r>
            <a:r>
              <a:rPr lang="en-US" sz="2800" dirty="0"/>
              <a:t> to </a:t>
            </a:r>
            <a:r>
              <a:rPr lang="en-US" sz="2800" dirty="0">
                <a:latin typeface="Courier" pitchFamily="2" charset="0"/>
              </a:rPr>
              <a:t>generalization</a:t>
            </a:r>
            <a:r>
              <a:rPr lang="en-US" sz="2800" dirty="0"/>
              <a:t> (between 0 and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F99C9-9EE8-B343-A65C-4C412E05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0"/>
            <a:ext cx="9144000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5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974E-28F2-2844-8D31-9600030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write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C7A1-4492-2748-9095-20D60BF9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/>
              <a:t>The actual paper reported Bayes factors computed using JASP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AU" dirty="0" err="1">
                <a:latin typeface="Courier" pitchFamily="2" charset="0"/>
              </a:rPr>
              <a:t>analysis_samplesize.Rmd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</a:t>
            </a:r>
            <a:r>
              <a:rPr lang="en-US" dirty="0" err="1">
                <a:latin typeface="Courier" pitchFamily="2" charset="0"/>
              </a:rPr>
              <a:t>samplingframes</a:t>
            </a:r>
            <a:r>
              <a:rPr lang="en-US" dirty="0">
                <a:latin typeface="Courier" pitchFamily="2" charset="0"/>
              </a:rPr>
              <a:t>/analysis)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+mj-lt"/>
              </a:rPr>
              <a:t>for more</a:t>
            </a:r>
            <a:endParaRPr lang="en-AU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2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7B13-BB58-BA42-A549-61EA0C1D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7E05-25D8-074A-A07B-E4838EF0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10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741D-DDE5-7C49-A373-6252BC9D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C8297-D866-B049-A03D-FF81004B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08400"/>
            <a:ext cx="48768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8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3456629"/>
            <a:ext cx="4864100" cy="340137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FB4C05-1D2D-8843-9753-D244A43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CBEA1-C2CF-8F4A-B0B1-9E461C64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7" y="3657600"/>
            <a:ext cx="9144000" cy="3044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8A90-10CA-1E4C-8177-9564902A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71600"/>
            <a:ext cx="4838700" cy="18288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924505-D468-3349-B332-52E9E495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1600" y="1295399"/>
            <a:ext cx="3276600" cy="22912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54087-1214-034E-A6A9-9BA32052E5A7}"/>
              </a:ext>
            </a:extLst>
          </p:cNvPr>
          <p:cNvSpPr/>
          <p:nvPr/>
        </p:nvSpPr>
        <p:spPr bwMode="auto">
          <a:xfrm>
            <a:off x="4572000" y="4419600"/>
            <a:ext cx="1219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40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675</Words>
  <Application>Microsoft Macintosh PowerPoint</Application>
  <PresentationFormat>On-screen Show (4:3)</PresentationFormat>
  <Paragraphs>161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Courier</vt:lpstr>
      <vt:lpstr>Default Design</vt:lpstr>
      <vt:lpstr>Summer School Overview</vt:lpstr>
      <vt:lpstr>Packages and programs</vt:lpstr>
      <vt:lpstr>Announcements</vt:lpstr>
      <vt:lpstr>Day 4 materials</vt:lpstr>
      <vt:lpstr>Goals</vt:lpstr>
      <vt:lpstr>Classical tests</vt:lpstr>
      <vt:lpstr>tinyframes data</vt:lpstr>
      <vt:lpstr>tinyframes data</vt:lpstr>
      <vt:lpstr>t-test</vt:lpstr>
      <vt:lpstr>From a t-test to linear models</vt:lpstr>
      <vt:lpstr>From a t-test to linear models</vt:lpstr>
      <vt:lpstr>ANOVA for model comparison</vt:lpstr>
      <vt:lpstr>Least squares regression</vt:lpstr>
      <vt:lpstr>Coughing patient</vt:lpstr>
      <vt:lpstr>Coughing patient</vt:lpstr>
      <vt:lpstr>Specifying prior and likelihood</vt:lpstr>
      <vt:lpstr>PowerPoint Presentation</vt:lpstr>
      <vt:lpstr>Exercise: Coughing patient</vt:lpstr>
      <vt:lpstr>Bayesian inference</vt:lpstr>
      <vt:lpstr>Bayesian regression</vt:lpstr>
      <vt:lpstr>Bayesian regression</vt:lpstr>
      <vt:lpstr>Bayesian inference</vt:lpstr>
      <vt:lpstr>Bayesian inference</vt:lpstr>
      <vt:lpstr>Bayesian inference</vt:lpstr>
      <vt:lpstr>Bayesian inference</vt:lpstr>
      <vt:lpstr>Bayesian inference</vt:lpstr>
      <vt:lpstr>Markov-Chain Monte Carlo (MCMC) methods</vt:lpstr>
      <vt:lpstr>Regression</vt:lpstr>
      <vt:lpstr>Bayes factors for model comparison</vt:lpstr>
      <vt:lpstr>Bayes factors for model comparison</vt:lpstr>
      <vt:lpstr>Bayes factors for model comparison</vt:lpstr>
      <vt:lpstr>Bayes factors for model comparison</vt:lpstr>
      <vt:lpstr>Multiple predictors</vt:lpstr>
      <vt:lpstr>Multiple predictors</vt:lpstr>
      <vt:lpstr>Model comparison with AIC and BIC</vt:lpstr>
      <vt:lpstr>Model comparison with AIC and BIC</vt:lpstr>
      <vt:lpstr>PowerPoint Presentation</vt:lpstr>
      <vt:lpstr>Mixed effects models</vt:lpstr>
      <vt:lpstr>Sleep study example</vt:lpstr>
      <vt:lpstr>Fixed intercept, slope</vt:lpstr>
      <vt:lpstr>Random intercept per group</vt:lpstr>
      <vt:lpstr>Random slope per group</vt:lpstr>
      <vt:lpstr>Random slope + intercept per group</vt:lpstr>
      <vt:lpstr>Mixed effects models</vt:lpstr>
      <vt:lpstr>Exercise</vt:lpstr>
      <vt:lpstr>modestframes data</vt:lpstr>
      <vt:lpstr>Model comparison</vt:lpstr>
      <vt:lpstr>Model checking: individuals</vt:lpstr>
      <vt:lpstr>Model checking: predictions</vt:lpstr>
      <vt:lpstr>Model checking: residuals</vt:lpstr>
      <vt:lpstr>frames data</vt:lpstr>
      <vt:lpstr>Model comparison</vt:lpstr>
      <vt:lpstr>Model checking: individuals</vt:lpstr>
      <vt:lpstr>Generalized linear mixed models</vt:lpstr>
      <vt:lpstr>What to write up?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224</cp:revision>
  <dcterms:created xsi:type="dcterms:W3CDTF">2008-02-03T14:34:18Z</dcterms:created>
  <dcterms:modified xsi:type="dcterms:W3CDTF">2019-12-18T05:38:31Z</dcterms:modified>
</cp:coreProperties>
</file>